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7" r:id="rId2"/>
    <p:sldId id="260" r:id="rId3"/>
    <p:sldId id="268" r:id="rId4"/>
    <p:sldId id="270" r:id="rId5"/>
    <p:sldId id="271" r:id="rId6"/>
    <p:sldId id="272" r:id="rId7"/>
    <p:sldId id="273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8"/>
    <p:restoredTop sz="94599"/>
  </p:normalViewPr>
  <p:slideViewPr>
    <p:cSldViewPr>
      <p:cViewPr>
        <p:scale>
          <a:sx n="101" d="100"/>
          <a:sy n="101" d="100"/>
        </p:scale>
        <p:origin x="-119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318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603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7812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0230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8809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712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None/>
            </a:pPr>
            <a:r>
              <a:rPr lang="el-GR" sz="28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Μη Επανδρωμένα Εναέρια Οχήματα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14348" y="3571876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300" dirty="0" smtClean="0">
                <a:solidFill>
                  <a:srgbClr val="54BC9B"/>
                </a:solidFill>
              </a:rPr>
              <a:t>Συστατικά </a:t>
            </a:r>
            <a:r>
              <a:rPr lang="el-GR" sz="3000" b="1" spc="300" dirty="0" err="1" smtClean="0">
                <a:solidFill>
                  <a:srgbClr val="54BC9B"/>
                </a:solidFill>
              </a:rPr>
              <a:t>Drone</a:t>
            </a:r>
            <a:r>
              <a:rPr lang="el-GR" sz="3000" b="1" spc="300" dirty="0" smtClean="0">
                <a:solidFill>
                  <a:srgbClr val="54BC9B"/>
                </a:solidFill>
              </a:rPr>
              <a:t>: </a:t>
            </a:r>
            <a:r>
              <a:rPr lang="el-GR" sz="3000" b="1" spc="300" dirty="0" err="1" smtClean="0">
                <a:solidFill>
                  <a:srgbClr val="54BC9B"/>
                </a:solidFill>
              </a:rPr>
              <a:t>Flight</a:t>
            </a:r>
            <a:r>
              <a:rPr lang="el-GR" sz="3000" b="1" spc="300" dirty="0" smtClean="0">
                <a:solidFill>
                  <a:srgbClr val="54BC9B"/>
                </a:solidFill>
              </a:rPr>
              <a:t> </a:t>
            </a:r>
            <a:r>
              <a:rPr lang="el-GR" sz="3000" b="1" spc="300" dirty="0" err="1" smtClean="0">
                <a:solidFill>
                  <a:srgbClr val="54BC9B"/>
                </a:solidFill>
              </a:rPr>
              <a:t>Stack</a:t>
            </a:r>
            <a:r>
              <a:rPr lang="el-GR" sz="3000" b="1" spc="300" dirty="0" smtClean="0">
                <a:solidFill>
                  <a:srgbClr val="54BC9B"/>
                </a:solidFill>
              </a:rPr>
              <a:t> (Λογισμικό αυτόματου πιλότου)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3372" y="1142984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55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Flight</a:t>
            </a: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 </a:t>
            </a:r>
            <a:r>
              <a:rPr lang="pt-BR" sz="5500" b="1" spc="600" dirty="0" err="1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Stack</a:t>
            </a:r>
            <a:r>
              <a:rPr lang="pt-BR" sz="5500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 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255194"/>
            <a:ext cx="7776864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spc="100" dirty="0" smtClean="0">
                <a:solidFill>
                  <a:srgbClr val="54BC9B"/>
                </a:solidFill>
              </a:rPr>
              <a:t>Το λογισμικό UAV ονομάζεται </a:t>
            </a:r>
            <a:r>
              <a:rPr lang="pt-BR" sz="3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Flight Stack</a:t>
            </a:r>
            <a:r>
              <a:rPr lang="el-GR" sz="3000" b="1" spc="100" dirty="0" smtClean="0">
                <a:solidFill>
                  <a:srgbClr val="54BC9B"/>
                </a:solidFill>
              </a:rPr>
              <a:t> </a:t>
            </a:r>
            <a:r>
              <a:rPr lang="el-GR" sz="3000" b="1" spc="100" dirty="0" smtClean="0">
                <a:solidFill>
                  <a:srgbClr val="54BC9B"/>
                </a:solidFill>
              </a:rPr>
              <a:t>ή αυτόματος πιλότος.</a:t>
            </a:r>
            <a:endParaRPr lang="en-US" sz="3000" b="1" spc="100" dirty="0">
              <a:solidFill>
                <a:srgbClr val="54BC9B"/>
              </a:solidFill>
            </a:endParaRPr>
          </a:p>
          <a:p>
            <a:pPr algn="ctr"/>
            <a:endParaRPr lang="en-US" sz="3000" b="1" spc="100" dirty="0">
              <a:solidFill>
                <a:srgbClr val="54BC9B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827584" y="3985834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spc="100" dirty="0" smtClean="0">
                <a:solidFill>
                  <a:srgbClr val="54BC9B"/>
                </a:solidFill>
              </a:rPr>
              <a:t>Τα UAV είναι συστήματα </a:t>
            </a:r>
            <a:r>
              <a:rPr lang="el-GR" sz="3000" b="1" spc="100" dirty="0" smtClean="0">
                <a:solidFill>
                  <a:srgbClr val="54BC9B"/>
                </a:solidFill>
              </a:rPr>
              <a:t>πραγματικού χρόνου </a:t>
            </a:r>
            <a:r>
              <a:rPr lang="el-GR" sz="3000" b="1" spc="100" dirty="0" smtClean="0">
                <a:solidFill>
                  <a:srgbClr val="54BC9B"/>
                </a:solidFill>
              </a:rPr>
              <a:t>που απαιτούν </a:t>
            </a:r>
            <a:r>
              <a:rPr lang="el-GR" sz="3000" b="1" spc="100" dirty="0" smtClean="0">
                <a:solidFill>
                  <a:schemeClr val="bg1">
                    <a:lumMod val="95000"/>
                  </a:schemeClr>
                </a:solidFill>
              </a:rPr>
              <a:t>ταχεία ανταπόκριση </a:t>
            </a:r>
            <a:r>
              <a:rPr lang="el-GR" sz="3000" b="1" spc="100" dirty="0" smtClean="0">
                <a:solidFill>
                  <a:srgbClr val="54BC9B"/>
                </a:solidFill>
              </a:rPr>
              <a:t>στην αλλαγή των δεδομένων αισθητήρων.</a:t>
            </a:r>
            <a:endParaRPr lang="en-US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55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Flight</a:t>
            </a: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 </a:t>
            </a:r>
            <a:r>
              <a:rPr lang="pt-BR" sz="5500" b="1" spc="600" dirty="0" err="1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Stack</a:t>
            </a:r>
            <a:r>
              <a:rPr lang="pt-BR" sz="5500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 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60368" y="2420888"/>
            <a:ext cx="82264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spc="100" dirty="0" smtClean="0">
                <a:solidFill>
                  <a:srgbClr val="54BC9B"/>
                </a:solidFill>
              </a:rPr>
              <a:t>Παραδείγματα: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RaspberryPis</a:t>
            </a:r>
            <a:r>
              <a:rPr lang="en-US" sz="3000" b="1" spc="100" dirty="0">
                <a:solidFill>
                  <a:srgbClr val="54BC9B"/>
                </a:solidFill>
              </a:rPr>
              <a:t>, </a:t>
            </a:r>
            <a:r>
              <a:rPr lang="en-US" sz="3000" b="1" spc="100" dirty="0" err="1">
                <a:solidFill>
                  <a:srgbClr val="54BC9B"/>
                </a:solidFill>
              </a:rPr>
              <a:t>Beagleboards</a:t>
            </a:r>
            <a:r>
              <a:rPr lang="en-US" sz="3000" b="1" spc="100" dirty="0">
                <a:solidFill>
                  <a:srgbClr val="54BC9B"/>
                </a:solidFill>
              </a:rPr>
              <a:t>, etc. </a:t>
            </a:r>
            <a:r>
              <a:rPr lang="el-GR" sz="3000" b="1" spc="100" dirty="0" smtClean="0">
                <a:solidFill>
                  <a:schemeClr val="bg1"/>
                </a:solidFill>
              </a:rPr>
              <a:t>Με θωράκιση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NavIO</a:t>
            </a:r>
            <a:r>
              <a:rPr lang="en-US" sz="3000" b="1" spc="100" dirty="0">
                <a:solidFill>
                  <a:srgbClr val="54BC9B"/>
                </a:solidFill>
              </a:rPr>
              <a:t>, </a:t>
            </a:r>
            <a:r>
              <a:rPr lang="en-US" sz="3000" b="1" spc="100" dirty="0" err="1">
                <a:solidFill>
                  <a:srgbClr val="54BC9B"/>
                </a:solidFill>
              </a:rPr>
              <a:t>PXFMini</a:t>
            </a:r>
            <a:r>
              <a:rPr lang="en-US" sz="3000" b="1" spc="100" dirty="0">
                <a:solidFill>
                  <a:srgbClr val="54BC9B"/>
                </a:solidFill>
              </a:rPr>
              <a:t>, etc. </a:t>
            </a:r>
            <a:endParaRPr lang="en-US" sz="3000" b="1" spc="100" dirty="0" smtClean="0">
              <a:solidFill>
                <a:srgbClr val="54BC9B"/>
              </a:solidFill>
            </a:endParaRPr>
          </a:p>
          <a:p>
            <a:endParaRPr lang="en-US" sz="3000" b="1" spc="100" dirty="0" smtClean="0">
              <a:solidFill>
                <a:srgbClr val="54BC9B"/>
              </a:solidFill>
            </a:endParaRPr>
          </a:p>
          <a:p>
            <a:r>
              <a:rPr lang="el-GR" sz="3000" b="1" spc="100" dirty="0" smtClean="0">
                <a:solidFill>
                  <a:srgbClr val="54BC9B"/>
                </a:solidFill>
              </a:rPr>
              <a:t>Ή</a:t>
            </a:r>
            <a:r>
              <a:rPr lang="en-US" sz="3000" b="1" spc="100" dirty="0" smtClean="0">
                <a:solidFill>
                  <a:srgbClr val="54BC9B"/>
                </a:solidFill>
              </a:rPr>
              <a:t> </a:t>
            </a:r>
            <a:r>
              <a:rPr lang="el-GR" sz="3000" b="1" spc="100" dirty="0" smtClean="0">
                <a:solidFill>
                  <a:schemeClr val="bg1"/>
                </a:solidFill>
              </a:rPr>
              <a:t>σχεδιασμός εξ αρχής</a:t>
            </a:r>
            <a:r>
              <a:rPr lang="en-US" sz="3000" b="1" spc="100" dirty="0" smtClean="0">
                <a:solidFill>
                  <a:schemeClr val="bg1"/>
                </a:solidFill>
              </a:rPr>
              <a:t> </a:t>
            </a:r>
            <a:r>
              <a:rPr lang="el-GR" sz="3000" b="1" spc="100" dirty="0" smtClean="0">
                <a:solidFill>
                  <a:srgbClr val="54BC9B"/>
                </a:solidFill>
              </a:rPr>
              <a:t>όπως τα</a:t>
            </a:r>
            <a:r>
              <a:rPr lang="en-US" sz="3000" b="1" spc="100" dirty="0" smtClean="0">
                <a:solidFill>
                  <a:srgbClr val="54BC9B"/>
                </a:solidFill>
              </a:rPr>
              <a:t> </a:t>
            </a:r>
            <a:r>
              <a:rPr lang="en-US" sz="3000" b="1" spc="100" dirty="0" err="1">
                <a:solidFill>
                  <a:srgbClr val="54BC9B"/>
                </a:solidFill>
              </a:rPr>
              <a:t>Nuttx</a:t>
            </a:r>
            <a:r>
              <a:rPr lang="en-US" sz="3000" b="1" spc="100" dirty="0">
                <a:solidFill>
                  <a:srgbClr val="54BC9B"/>
                </a:solidFill>
              </a:rPr>
              <a:t>, preemptive-RT Linux, </a:t>
            </a:r>
            <a:r>
              <a:rPr lang="en-US" sz="3000" b="1" spc="100" dirty="0" err="1">
                <a:solidFill>
                  <a:srgbClr val="54BC9B"/>
                </a:solidFill>
              </a:rPr>
              <a:t>Xenomai</a:t>
            </a:r>
            <a:r>
              <a:rPr lang="en-US" sz="3000" b="1" spc="100" dirty="0">
                <a:solidFill>
                  <a:srgbClr val="54BC9B"/>
                </a:solidFill>
              </a:rPr>
              <a:t>, </a:t>
            </a:r>
            <a:r>
              <a:rPr lang="en-US" sz="3000" b="1" spc="100" dirty="0" err="1">
                <a:solidFill>
                  <a:srgbClr val="54BC9B"/>
                </a:solidFill>
              </a:rPr>
              <a:t>Orocos</a:t>
            </a:r>
            <a:r>
              <a:rPr lang="en-US" sz="3000" b="1" spc="100" dirty="0">
                <a:solidFill>
                  <a:srgbClr val="54BC9B"/>
                </a:solidFill>
              </a:rPr>
              <a:t>-Robot Operating System </a:t>
            </a:r>
            <a:r>
              <a:rPr lang="el-GR" sz="3000" b="1" spc="100" dirty="0" smtClean="0">
                <a:solidFill>
                  <a:srgbClr val="54BC9B"/>
                </a:solidFill>
              </a:rPr>
              <a:t>ή</a:t>
            </a:r>
            <a:r>
              <a:rPr lang="en-US" sz="3000" b="1" spc="100" dirty="0" smtClean="0">
                <a:solidFill>
                  <a:srgbClr val="54BC9B"/>
                </a:solidFill>
              </a:rPr>
              <a:t> </a:t>
            </a:r>
            <a:r>
              <a:rPr lang="en-US" sz="3000" b="1" spc="100" dirty="0">
                <a:solidFill>
                  <a:srgbClr val="54BC9B"/>
                </a:solidFill>
              </a:rPr>
              <a:t>DDS-ROS 2.0.</a:t>
            </a:r>
          </a:p>
        </p:txBody>
      </p:sp>
    </p:spTree>
    <p:extLst>
      <p:ext uri="{BB962C8B-B14F-4D97-AF65-F5344CB8AC3E}">
        <p14:creationId xmlns:p14="http://schemas.microsoft.com/office/powerpoint/2010/main" xmlns="" val="46946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l-G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Αρχές βρόχου</a:t>
            </a: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60368" y="3068960"/>
            <a:ext cx="82264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000" b="1" spc="100" dirty="0" smtClean="0">
                <a:solidFill>
                  <a:srgbClr val="54BC9B"/>
                </a:solidFill>
              </a:rPr>
              <a:t>Τα UAV χρησιμοποιούν αρχιτεκτονικές ανοικτού βρόχου, κλειστού βρόχου ή υβριδικού ελέγχου.</a:t>
            </a:r>
            <a:endParaRPr lang="en-US" sz="4000" b="1" spc="100" dirty="0" smtClean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969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l-G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Ανοικτού Βρόχου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58784" y="2708920"/>
            <a:ext cx="82264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100" dirty="0" smtClean="0">
                <a:solidFill>
                  <a:srgbClr val="54BC9B"/>
                </a:solidFill>
              </a:rPr>
              <a:t>Παρέχει ένα θετικό σήμα ελέγχου (</a:t>
            </a:r>
            <a:r>
              <a:rPr lang="el-GR" sz="3000" b="1" spc="100" dirty="0" smtClean="0">
                <a:solidFill>
                  <a:srgbClr val="54BC9B"/>
                </a:solidFill>
              </a:rPr>
              <a:t>ταχύτερα, </a:t>
            </a:r>
            <a:r>
              <a:rPr lang="el-GR" sz="3000" b="1" spc="100" dirty="0" smtClean="0">
                <a:solidFill>
                  <a:srgbClr val="54BC9B"/>
                </a:solidFill>
              </a:rPr>
              <a:t>πιο </a:t>
            </a:r>
            <a:r>
              <a:rPr lang="el-GR" sz="3000" b="1" spc="100" dirty="0" smtClean="0">
                <a:solidFill>
                  <a:srgbClr val="54BC9B"/>
                </a:solidFill>
              </a:rPr>
              <a:t>αργά, αριστερά, δεξιά, </a:t>
            </a:r>
            <a:r>
              <a:rPr lang="el-GR" sz="3000" b="1" spc="100" dirty="0" smtClean="0">
                <a:solidFill>
                  <a:srgbClr val="54BC9B"/>
                </a:solidFill>
              </a:rPr>
              <a:t>πάνω, κάτω) χωρίς να ενσωματώνει ανατροφοδότηση από δεδομένα αισθητήρων.</a:t>
            </a:r>
            <a:endParaRPr lang="en-US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515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l-GR" sz="6000" b="1" spc="100" dirty="0" smtClean="0">
                <a:solidFill>
                  <a:schemeClr val="bg1">
                    <a:lumMod val="95000"/>
                  </a:schemeClr>
                </a:solidFill>
              </a:rPr>
              <a:t>Κλειστού Βρόχου</a:t>
            </a:r>
            <a:endParaRPr lang="pt-BR" sz="5500" b="1" spc="600" dirty="0" smtClean="0">
              <a:solidFill>
                <a:schemeClr val="bg1">
                  <a:lumMod val="95000"/>
                </a:schemeClr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58784" y="2708920"/>
            <a:ext cx="822643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100" dirty="0" smtClean="0">
                <a:solidFill>
                  <a:srgbClr val="54BC9B"/>
                </a:solidFill>
              </a:rPr>
              <a:t>Ενσωματώνει </a:t>
            </a:r>
            <a:r>
              <a:rPr lang="el-GR" sz="3000" b="1" spc="100" dirty="0" smtClean="0">
                <a:solidFill>
                  <a:srgbClr val="54BC9B"/>
                </a:solidFill>
              </a:rPr>
              <a:t>την ανατροφοδότηση των αισθητήρων για να ρυθμίσει τη συμπεριφορά (</a:t>
            </a:r>
            <a:r>
              <a:rPr lang="el-GR" sz="3000" b="1" spc="100" dirty="0" smtClean="0">
                <a:solidFill>
                  <a:srgbClr val="54BC9B"/>
                </a:solidFill>
              </a:rPr>
              <a:t>μείωση της ταχύτητας </a:t>
            </a:r>
            <a:r>
              <a:rPr lang="el-GR" sz="3000" b="1" spc="100" dirty="0" smtClean="0">
                <a:solidFill>
                  <a:srgbClr val="54BC9B"/>
                </a:solidFill>
              </a:rPr>
              <a:t>ώστε να αντικατοπτρίζει την ουρά, </a:t>
            </a:r>
            <a:r>
              <a:rPr lang="el-GR" sz="3000" b="1" spc="100" dirty="0" smtClean="0">
                <a:solidFill>
                  <a:srgbClr val="54BC9B"/>
                </a:solidFill>
              </a:rPr>
              <a:t>μετακίνηση </a:t>
            </a:r>
            <a:r>
              <a:rPr lang="el-GR" sz="3000" b="1" spc="100" dirty="0" smtClean="0">
                <a:solidFill>
                  <a:srgbClr val="54BC9B"/>
                </a:solidFill>
              </a:rPr>
              <a:t>σε υψόμετρο 300 πόδια)</a:t>
            </a:r>
            <a:endParaRPr lang="en-US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402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l-GR" sz="5400" b="1" spc="100" dirty="0" smtClean="0">
                <a:solidFill>
                  <a:schemeClr val="bg1">
                    <a:lumMod val="95000"/>
                  </a:schemeClr>
                </a:solidFill>
              </a:rPr>
              <a:t>Κλειστού Βρόχου</a:t>
            </a:r>
            <a:endParaRPr lang="pt-BR" sz="5400" b="1" spc="600" dirty="0" smtClean="0">
              <a:solidFill>
                <a:schemeClr val="bg1">
                  <a:lumMod val="95000"/>
                </a:schemeClr>
              </a:solidFill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58784" y="2708920"/>
            <a:ext cx="82264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100" dirty="0" smtClean="0">
                <a:solidFill>
                  <a:srgbClr val="54BC9B"/>
                </a:solidFill>
              </a:rPr>
              <a:t>Ο ελεγκτής PID είναι κοινός. Μερικές </a:t>
            </a:r>
            <a:r>
              <a:rPr lang="el-GR" sz="3000" b="1" spc="100" dirty="0" smtClean="0">
                <a:solidFill>
                  <a:srgbClr val="54BC9B"/>
                </a:solidFill>
              </a:rPr>
              <a:t>φορές  χρησιμοποιείται </a:t>
            </a:r>
            <a:r>
              <a:rPr lang="el-GR" sz="3000" b="1" spc="100" dirty="0" smtClean="0">
                <a:solidFill>
                  <a:srgbClr val="54BC9B"/>
                </a:solidFill>
              </a:rPr>
              <a:t>ροή προς τα εμπρός </a:t>
            </a:r>
            <a:r>
              <a:rPr lang="el-GR" sz="3000" b="1" spc="100" dirty="0" smtClean="0">
                <a:solidFill>
                  <a:srgbClr val="54BC9B"/>
                </a:solidFill>
              </a:rPr>
              <a:t>, </a:t>
            </a:r>
            <a:r>
              <a:rPr lang="el-GR" sz="3000" b="1" spc="100" dirty="0" smtClean="0">
                <a:solidFill>
                  <a:srgbClr val="54BC9B"/>
                </a:solidFill>
              </a:rPr>
              <a:t>μεταφέροντας την ανάγκη να κλείσει ο βρόχος περαιτέρω.</a:t>
            </a:r>
            <a:endParaRPr lang="en-US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791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l-GR" sz="5400" b="1" spc="100" dirty="0" smtClean="0">
                <a:solidFill>
                  <a:schemeClr val="bg1">
                    <a:lumMod val="95000"/>
                  </a:schemeClr>
                </a:solidFill>
              </a:rPr>
              <a:t>Κλειστού Βρόχου</a:t>
            </a:r>
            <a:endParaRPr lang="pt-BR" sz="5400" b="1" spc="600" dirty="0" smtClean="0">
              <a:solidFill>
                <a:schemeClr val="bg1">
                  <a:lumMod val="95000"/>
                </a:schemeClr>
              </a:solidFill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58784" y="1916832"/>
            <a:ext cx="82264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100" dirty="0" smtClean="0">
                <a:solidFill>
                  <a:srgbClr val="54BC9B"/>
                </a:solidFill>
              </a:rPr>
              <a:t>Τυπικοί βρόχοι ελέγχου πτήσης για έναν </a:t>
            </a:r>
            <a:r>
              <a:rPr lang="el-GR" sz="3000" b="1" spc="100" dirty="0" err="1" smtClean="0">
                <a:solidFill>
                  <a:srgbClr val="54BC9B"/>
                </a:solidFill>
              </a:rPr>
              <a:t>multirotor</a:t>
            </a:r>
            <a:endParaRPr lang="en-US" sz="3000" b="1" spc="100" dirty="0">
              <a:solidFill>
                <a:srgbClr val="54BC9B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14612" y="3071810"/>
            <a:ext cx="3857194" cy="3287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2176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202</Words>
  <Application>Microsoft Macintosh PowerPoint</Application>
  <PresentationFormat>On-screen Show (4:3)</PresentationFormat>
  <Paragraphs>45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covan</cp:lastModifiedBy>
  <cp:revision>34</cp:revision>
  <dcterms:created xsi:type="dcterms:W3CDTF">2017-03-08T21:43:37Z</dcterms:created>
  <dcterms:modified xsi:type="dcterms:W3CDTF">2018-01-29T20:58:12Z</dcterms:modified>
</cp:coreProperties>
</file>